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06" autoAdjust="0"/>
    <p:restoredTop sz="94660"/>
  </p:normalViewPr>
  <p:slideViewPr>
    <p:cSldViewPr snapToGrid="0">
      <p:cViewPr varScale="1">
        <p:scale>
          <a:sx n="72" d="100"/>
          <a:sy n="72" d="100"/>
        </p:scale>
        <p:origin x="12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18-Jul-22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18-Jul-22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18-Jul-22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18-Jul-22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18-Jul-22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18-Jul-22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18-Jul-22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18-Jul-22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18-Jul-22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18-Jul-22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18-Jul-22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18-Jul-22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18-Jul-22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18-Jul-22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18-Jul-22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18-Jul-22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18-Jul-22</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18-Jul-22</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www.toppr.com/guides/business-economics-cs/mathematics-of-finance-and-elementary-probability/random-experiment/"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953E-3734-474F-8474-FA0451ADDAA0}"/>
              </a:ext>
            </a:extLst>
          </p:cNvPr>
          <p:cNvSpPr>
            <a:spLocks noGrp="1"/>
          </p:cNvSpPr>
          <p:nvPr>
            <p:ph type="ctrTitle"/>
          </p:nvPr>
        </p:nvSpPr>
        <p:spPr/>
        <p:txBody>
          <a:bodyPr/>
          <a:lstStyle/>
          <a:p>
            <a:r>
              <a:rPr lang="en-US" sz="4800" b="1" u="sng" dirty="0"/>
              <a:t>DEPARTMENT OF PHYSICS</a:t>
            </a:r>
            <a:br>
              <a:rPr lang="en-US" sz="4800" b="1" u="sng" dirty="0"/>
            </a:br>
            <a:endParaRPr lang="en-IN" sz="4800" b="1" u="sng" dirty="0"/>
          </a:p>
        </p:txBody>
      </p:sp>
      <p:sp>
        <p:nvSpPr>
          <p:cNvPr id="3" name="Subtitle 2">
            <a:extLst>
              <a:ext uri="{FF2B5EF4-FFF2-40B4-BE49-F238E27FC236}">
                <a16:creationId xmlns:a16="http://schemas.microsoft.com/office/drawing/2014/main" id="{2F22AA8D-7736-47A1-A2CC-DAA61C203EB5}"/>
              </a:ext>
            </a:extLst>
          </p:cNvPr>
          <p:cNvSpPr>
            <a:spLocks noGrp="1"/>
          </p:cNvSpPr>
          <p:nvPr>
            <p:ph type="subTitle" idx="1"/>
          </p:nvPr>
        </p:nvSpPr>
        <p:spPr>
          <a:xfrm>
            <a:off x="680322" y="4280452"/>
            <a:ext cx="8144134" cy="1470991"/>
          </a:xfrm>
        </p:spPr>
        <p:txBody>
          <a:bodyPr/>
          <a:lstStyle/>
          <a:p>
            <a:endParaRPr lang="en-US" dirty="0"/>
          </a:p>
          <a:p>
            <a:r>
              <a:rPr lang="en-US" sz="2800" b="1" u="sng" dirty="0">
                <a:solidFill>
                  <a:schemeClr val="bg1"/>
                </a:solidFill>
              </a:rPr>
              <a:t>S.G.G.S.J GOVT. COLLEGE </a:t>
            </a:r>
          </a:p>
          <a:p>
            <a:r>
              <a:rPr lang="en-US" sz="2800" b="1" u="sng" dirty="0">
                <a:solidFill>
                  <a:schemeClr val="bg1"/>
                </a:solidFill>
              </a:rPr>
              <a:t>PAONTA SAHIB</a:t>
            </a:r>
          </a:p>
          <a:p>
            <a:endParaRPr lang="en-IN" dirty="0"/>
          </a:p>
        </p:txBody>
      </p:sp>
      <p:pic>
        <p:nvPicPr>
          <p:cNvPr id="4098" name="Picture 2" descr="Education">
            <a:extLst>
              <a:ext uri="{FF2B5EF4-FFF2-40B4-BE49-F238E27FC236}">
                <a16:creationId xmlns:a16="http://schemas.microsoft.com/office/drawing/2014/main" id="{7804D5C5-4CDA-4D60-8C23-72C897215D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4487" y="225287"/>
            <a:ext cx="2279373" cy="2173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620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4C0DE-75EC-46A3-90C3-B3175194375E}"/>
              </a:ext>
            </a:extLst>
          </p:cNvPr>
          <p:cNvSpPr>
            <a:spLocks noGrp="1"/>
          </p:cNvSpPr>
          <p:nvPr>
            <p:ph type="title" idx="4294967295"/>
          </p:nvPr>
        </p:nvSpPr>
        <p:spPr>
          <a:xfrm>
            <a:off x="-1" y="752474"/>
            <a:ext cx="10204175" cy="5211004"/>
          </a:xfrm>
        </p:spPr>
        <p:txBody>
          <a:bodyPr>
            <a:noAutofit/>
          </a:bodyPr>
          <a:lstStyle/>
          <a:p>
            <a:r>
              <a:rPr lang="en-US" sz="4000" b="1" u="sng" dirty="0">
                <a:solidFill>
                  <a:schemeClr val="bg1"/>
                </a:solidFill>
              </a:rPr>
              <a:t>COURSE NAME:- STATISTICAL AND THERMAL PHYSICS</a:t>
            </a:r>
            <a:br>
              <a:rPr lang="en-US" sz="4000" b="1" u="sng" dirty="0">
                <a:solidFill>
                  <a:schemeClr val="bg1"/>
                </a:solidFill>
              </a:rPr>
            </a:br>
            <a:br>
              <a:rPr lang="en-US" sz="4000" b="1" u="sng" dirty="0">
                <a:solidFill>
                  <a:schemeClr val="bg1"/>
                </a:solidFill>
              </a:rPr>
            </a:br>
            <a:r>
              <a:rPr lang="en-US" sz="4000" b="1" u="sng" dirty="0">
                <a:solidFill>
                  <a:schemeClr val="bg1"/>
                </a:solidFill>
              </a:rPr>
              <a:t>COURSE CODE:- PHYS201TH</a:t>
            </a:r>
            <a:endParaRPr lang="en-IN" sz="4000" b="1" u="sng" dirty="0">
              <a:solidFill>
                <a:schemeClr val="bg1"/>
              </a:solidFill>
            </a:endParaRPr>
          </a:p>
        </p:txBody>
      </p:sp>
    </p:spTree>
    <p:extLst>
      <p:ext uri="{BB962C8B-B14F-4D97-AF65-F5344CB8AC3E}">
        <p14:creationId xmlns:p14="http://schemas.microsoft.com/office/powerpoint/2010/main" val="2317208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F32F9-4472-4D7B-B02D-661F2028238D}"/>
              </a:ext>
            </a:extLst>
          </p:cNvPr>
          <p:cNvSpPr>
            <a:spLocks noGrp="1"/>
          </p:cNvSpPr>
          <p:nvPr>
            <p:ph type="title"/>
          </p:nvPr>
        </p:nvSpPr>
        <p:spPr/>
        <p:txBody>
          <a:bodyPr/>
          <a:lstStyle/>
          <a:p>
            <a:r>
              <a:rPr lang="en-US" b="1" u="sng" dirty="0"/>
              <a:t>CONTENT</a:t>
            </a:r>
            <a:endParaRPr lang="en-IN" b="1" u="sng" dirty="0"/>
          </a:p>
        </p:txBody>
      </p:sp>
      <p:sp>
        <p:nvSpPr>
          <p:cNvPr id="3" name="Content Placeholder 2">
            <a:extLst>
              <a:ext uri="{FF2B5EF4-FFF2-40B4-BE49-F238E27FC236}">
                <a16:creationId xmlns:a16="http://schemas.microsoft.com/office/drawing/2014/main" id="{F3C4AE42-1CC1-499C-86D9-CA4A373FA456}"/>
              </a:ext>
            </a:extLst>
          </p:cNvPr>
          <p:cNvSpPr>
            <a:spLocks noGrp="1"/>
          </p:cNvSpPr>
          <p:nvPr>
            <p:ph idx="1"/>
          </p:nvPr>
        </p:nvSpPr>
        <p:spPr/>
        <p:txBody>
          <a:bodyPr>
            <a:normAutofit lnSpcReduction="10000"/>
          </a:bodyPr>
          <a:lstStyle/>
          <a:p>
            <a:r>
              <a:rPr lang="en-US" dirty="0"/>
              <a:t>INTRODUCTION</a:t>
            </a:r>
          </a:p>
          <a:p>
            <a:r>
              <a:rPr lang="en-US" dirty="0"/>
              <a:t>EVENTS</a:t>
            </a:r>
          </a:p>
          <a:p>
            <a:r>
              <a:rPr lang="en-US" dirty="0"/>
              <a:t>PROBABILITY</a:t>
            </a:r>
          </a:p>
          <a:p>
            <a:r>
              <a:rPr lang="en-US" dirty="0"/>
              <a:t>THERMODYNAMIC PROBABILITY</a:t>
            </a:r>
          </a:p>
          <a:p>
            <a:r>
              <a:rPr lang="en-US" dirty="0"/>
              <a:t>MACROSTATE</a:t>
            </a:r>
          </a:p>
          <a:p>
            <a:r>
              <a:rPr lang="en-US" dirty="0"/>
              <a:t>MICROSTATE</a:t>
            </a:r>
          </a:p>
          <a:p>
            <a:r>
              <a:rPr lang="en-US" dirty="0"/>
              <a:t>CONSTRAINTS</a:t>
            </a:r>
          </a:p>
          <a:p>
            <a:r>
              <a:rPr lang="en-US" dirty="0"/>
              <a:t>DISTRIBUTION OF FOUR PARTICLES IN TWO COMPARTMENTS</a:t>
            </a:r>
            <a:endParaRPr lang="en-IN" dirty="0"/>
          </a:p>
        </p:txBody>
      </p:sp>
    </p:spTree>
    <p:extLst>
      <p:ext uri="{BB962C8B-B14F-4D97-AF65-F5344CB8AC3E}">
        <p14:creationId xmlns:p14="http://schemas.microsoft.com/office/powerpoint/2010/main" val="4292853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B6B49-B297-4839-BC30-4883A2DD4E7F}"/>
              </a:ext>
            </a:extLst>
          </p:cNvPr>
          <p:cNvSpPr>
            <a:spLocks noGrp="1"/>
          </p:cNvSpPr>
          <p:nvPr>
            <p:ph type="title"/>
          </p:nvPr>
        </p:nvSpPr>
        <p:spPr/>
        <p:txBody>
          <a:bodyPr/>
          <a:lstStyle/>
          <a:p>
            <a:r>
              <a:rPr lang="en-US" b="1" u="sng" dirty="0"/>
              <a:t>INTRODUCTION TO STATISTICAL PHYSICS</a:t>
            </a:r>
            <a:endParaRPr lang="en-IN" b="1" u="sng" dirty="0"/>
          </a:p>
        </p:txBody>
      </p:sp>
      <p:sp>
        <p:nvSpPr>
          <p:cNvPr id="3" name="Content Placeholder 2">
            <a:extLst>
              <a:ext uri="{FF2B5EF4-FFF2-40B4-BE49-F238E27FC236}">
                <a16:creationId xmlns:a16="http://schemas.microsoft.com/office/drawing/2014/main" id="{DA2811B9-FA5C-456C-8741-0BF8B26EEDAC}"/>
              </a:ext>
            </a:extLst>
          </p:cNvPr>
          <p:cNvSpPr>
            <a:spLocks noGrp="1"/>
          </p:cNvSpPr>
          <p:nvPr>
            <p:ph idx="1"/>
          </p:nvPr>
        </p:nvSpPr>
        <p:spPr>
          <a:xfrm>
            <a:off x="680321" y="2336873"/>
            <a:ext cx="11021349" cy="4130188"/>
          </a:xfrm>
        </p:spPr>
        <p:txBody>
          <a:bodyPr>
            <a:normAutofit/>
          </a:bodyPr>
          <a:lstStyle/>
          <a:p>
            <a:r>
              <a:rPr lang="en-US" b="1" i="0" dirty="0">
                <a:solidFill>
                  <a:srgbClr val="202124"/>
                </a:solidFill>
                <a:effectLst/>
                <a:latin typeface="arial" panose="020B0604020202020204" pitchFamily="34" charset="0"/>
              </a:rPr>
              <a:t>Statistical physics is a branch of physics that evolved from a foundation of statistical mechanics, which uses methods of probability theory and statistics, and particularly the mathematical tools for dealing with large populations and approximations, in solving physical problems.</a:t>
            </a:r>
          </a:p>
          <a:p>
            <a:r>
              <a:rPr lang="en-IN" b="1" dirty="0"/>
              <a:t>Statistical mechanics studies some average or most probable properties of the system(made up of large number of atoms or molecules) without going  into the interior details of the characteristics of its constituents. In fact, larger the number of particles in a physical system, the more accurate are the results of statistical mechanics</a:t>
            </a:r>
          </a:p>
        </p:txBody>
      </p:sp>
    </p:spTree>
    <p:extLst>
      <p:ext uri="{BB962C8B-B14F-4D97-AF65-F5344CB8AC3E}">
        <p14:creationId xmlns:p14="http://schemas.microsoft.com/office/powerpoint/2010/main" val="1059890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E12E7-3A36-4E5D-8164-631EC6CC3B07}"/>
              </a:ext>
            </a:extLst>
          </p:cNvPr>
          <p:cNvSpPr>
            <a:spLocks noGrp="1"/>
          </p:cNvSpPr>
          <p:nvPr>
            <p:ph type="title"/>
          </p:nvPr>
        </p:nvSpPr>
        <p:spPr/>
        <p:txBody>
          <a:bodyPr/>
          <a:lstStyle/>
          <a:p>
            <a:r>
              <a:rPr lang="en-US" u="sng" dirty="0"/>
              <a:t>TYPES OF STATISTICAL PHYSICS</a:t>
            </a:r>
            <a:endParaRPr lang="en-IN" u="sng" dirty="0"/>
          </a:p>
        </p:txBody>
      </p:sp>
      <p:sp>
        <p:nvSpPr>
          <p:cNvPr id="3" name="Content Placeholder 2">
            <a:extLst>
              <a:ext uri="{FF2B5EF4-FFF2-40B4-BE49-F238E27FC236}">
                <a16:creationId xmlns:a16="http://schemas.microsoft.com/office/drawing/2014/main" id="{6CB6089E-C989-4BEA-A9AA-7E3D1C193BAB}"/>
              </a:ext>
            </a:extLst>
          </p:cNvPr>
          <p:cNvSpPr>
            <a:spLocks noGrp="1"/>
          </p:cNvSpPr>
          <p:nvPr>
            <p:ph idx="1"/>
          </p:nvPr>
        </p:nvSpPr>
        <p:spPr>
          <a:xfrm>
            <a:off x="-2478157" y="2001078"/>
            <a:ext cx="14391861" cy="4572000"/>
          </a:xfrm>
        </p:spPr>
        <p:txBody>
          <a:bodyPr>
            <a:normAutofit/>
          </a:bodyPr>
          <a:lstStyle/>
          <a:p>
            <a:pPr lvl="8"/>
            <a:r>
              <a:rPr lang="en-US" sz="3200" b="1" u="sng" dirty="0">
                <a:solidFill>
                  <a:schemeClr val="bg1"/>
                </a:solidFill>
              </a:rPr>
              <a:t>Two types of statistics </a:t>
            </a:r>
            <a:r>
              <a:rPr lang="en-US" sz="2000" b="1" dirty="0"/>
              <a:t>- “</a:t>
            </a:r>
            <a:r>
              <a:rPr lang="en-US" sz="2000" b="1" dirty="0" err="1"/>
              <a:t>Classisal</a:t>
            </a:r>
            <a:r>
              <a:rPr lang="en-US" sz="2000" b="1" dirty="0"/>
              <a:t> Statistics" and "Quantum Statistics" have been devised which are based on the nature of the particles constituting the system. The statistical methods applied by Maxwell-Boltzmann by making the use of classical physics are known as Classical statistics or Maxwell-Boltzmann (MB) statistics. The classical statistics successfully explained the physical phenomenon like energy, pressure, temperature etc. For explaining phenomenon like black body radiation, specific heat at low temperature etc., Bose, Einstein, Fermi and Dirac made use of new quantum idea of the discrete exchange of energy between systems. This is called quantum statistics. The quantum statistics is further divided into Bose-Einstein (B-E) and Fermi-Dirac (F-D) statistics. The Bose-Einstein statistics holds good for the particles like photons whereas Fermi-Dirac statistics holds good for elementary particles like electrons. Here, classical statistics is the limiting case of the new phenomenon</a:t>
            </a:r>
            <a:r>
              <a:rPr lang="en-US" sz="1600" b="1" dirty="0"/>
              <a:t>. </a:t>
            </a:r>
            <a:endParaRPr lang="en-IN" sz="1600" b="1" dirty="0"/>
          </a:p>
        </p:txBody>
      </p:sp>
    </p:spTree>
    <p:extLst>
      <p:ext uri="{BB962C8B-B14F-4D97-AF65-F5344CB8AC3E}">
        <p14:creationId xmlns:p14="http://schemas.microsoft.com/office/powerpoint/2010/main" val="361857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A1F6E-CFEA-4922-9B8B-3BE26E781F32}"/>
              </a:ext>
            </a:extLst>
          </p:cNvPr>
          <p:cNvSpPr>
            <a:spLocks noGrp="1"/>
          </p:cNvSpPr>
          <p:nvPr>
            <p:ph type="title"/>
          </p:nvPr>
        </p:nvSpPr>
        <p:spPr>
          <a:xfrm>
            <a:off x="680320" y="753228"/>
            <a:ext cx="9613861" cy="1080938"/>
          </a:xfrm>
        </p:spPr>
        <p:txBody>
          <a:bodyPr/>
          <a:lstStyle/>
          <a:p>
            <a:r>
              <a:rPr lang="en-US" b="1" u="sng" dirty="0"/>
              <a:t>EVENTS</a:t>
            </a:r>
            <a:endParaRPr lang="en-IN" b="1" u="sng" dirty="0"/>
          </a:p>
        </p:txBody>
      </p:sp>
      <p:sp>
        <p:nvSpPr>
          <p:cNvPr id="3" name="Content Placeholder 2">
            <a:extLst>
              <a:ext uri="{FF2B5EF4-FFF2-40B4-BE49-F238E27FC236}">
                <a16:creationId xmlns:a16="http://schemas.microsoft.com/office/drawing/2014/main" id="{73F1DC24-AA8F-473E-B825-D58CD7C4C485}"/>
              </a:ext>
            </a:extLst>
          </p:cNvPr>
          <p:cNvSpPr>
            <a:spLocks noGrp="1"/>
          </p:cNvSpPr>
          <p:nvPr>
            <p:ph idx="1"/>
          </p:nvPr>
        </p:nvSpPr>
        <p:spPr>
          <a:xfrm>
            <a:off x="680320" y="2336872"/>
            <a:ext cx="11511679" cy="4521128"/>
          </a:xfrm>
        </p:spPr>
        <p:txBody>
          <a:bodyPr>
            <a:normAutofit/>
          </a:bodyPr>
          <a:lstStyle/>
          <a:p>
            <a:r>
              <a:rPr lang="en-US" b="1" i="0" dirty="0">
                <a:solidFill>
                  <a:srgbClr val="202124"/>
                </a:solidFill>
                <a:effectLst/>
                <a:latin typeface="arial" panose="020B0604020202020204" pitchFamily="34" charset="0"/>
              </a:rPr>
              <a:t>Trial and Event An experiment which, though repeated under essentially identical (or) same conditions does not give unique results but may result in any one of the several possible outcomes. Performing an experiment is known as a trial and the outcomes.</a:t>
            </a:r>
          </a:p>
          <a:p>
            <a:r>
              <a:rPr lang="en-US" dirty="0"/>
              <a:t>Example 1: Seed germination – either germinates or does not germinates are events. 2. In a lot of 5 seeds none may germinate (0), 1 or 2 or 3 or 4 or all 5 may germinate. Ou</a:t>
            </a:r>
            <a:r>
              <a:rPr lang="en-US" b="1" i="0" dirty="0">
                <a:effectLst/>
                <a:latin typeface="arial" panose="020B0604020202020204" pitchFamily="34" charset="0"/>
              </a:rPr>
              <a:t>tcomes of the experiment are known as events.</a:t>
            </a:r>
          </a:p>
          <a:p>
            <a:r>
              <a:rPr lang="en-US" u="sng" dirty="0">
                <a:solidFill>
                  <a:schemeClr val="bg1"/>
                </a:solidFill>
              </a:rPr>
              <a:t>Exhaustive Events </a:t>
            </a:r>
            <a:r>
              <a:rPr lang="en-US" dirty="0"/>
              <a:t>The total number of possible outcomes in any trial is known as exhaustive events (or) exhaustive cases</a:t>
            </a:r>
          </a:p>
          <a:p>
            <a:r>
              <a:rPr lang="en-US" b="1" u="sng" dirty="0">
                <a:solidFill>
                  <a:schemeClr val="bg1"/>
                </a:solidFill>
              </a:rPr>
              <a:t>Example 1</a:t>
            </a:r>
            <a:r>
              <a:rPr lang="en-US" dirty="0"/>
              <a:t>. When pesticide is applied a pest may survive or die. There are two exhaustive cases namely ( survival, death) 2. In throwing of a die, there are six exhaustive cases, since anyone of the 6 faces </a:t>
            </a:r>
            <a:endParaRPr lang="en-IN" b="1" dirty="0"/>
          </a:p>
        </p:txBody>
      </p:sp>
    </p:spTree>
    <p:extLst>
      <p:ext uri="{BB962C8B-B14F-4D97-AF65-F5344CB8AC3E}">
        <p14:creationId xmlns:p14="http://schemas.microsoft.com/office/powerpoint/2010/main" val="3610813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96DA71-3BB6-411B-92F3-777F38EEF228}"/>
              </a:ext>
            </a:extLst>
          </p:cNvPr>
          <p:cNvSpPr txBox="1"/>
          <p:nvPr/>
        </p:nvSpPr>
        <p:spPr>
          <a:xfrm rot="10800000" flipH="1" flipV="1">
            <a:off x="662609" y="747666"/>
            <a:ext cx="8719930" cy="2308324"/>
          </a:xfrm>
          <a:prstGeom prst="rect">
            <a:avLst/>
          </a:prstGeom>
          <a:noFill/>
        </p:spPr>
        <p:txBody>
          <a:bodyPr wrap="square" rtlCol="0">
            <a:spAutoFit/>
          </a:bodyPr>
          <a:lstStyle/>
          <a:p>
            <a:r>
              <a:rPr lang="en-US" sz="3200" b="1" i="0" u="sng" dirty="0">
                <a:solidFill>
                  <a:schemeClr val="bg1"/>
                </a:solidFill>
                <a:effectLst/>
                <a:latin typeface="arial" panose="020B0604020202020204" pitchFamily="34" charset="0"/>
              </a:rPr>
              <a:t>Favorable Events</a:t>
            </a:r>
            <a:r>
              <a:rPr lang="en-US" sz="2800" b="0" i="0" dirty="0">
                <a:solidFill>
                  <a:srgbClr val="202124"/>
                </a:solidFill>
                <a:effectLst/>
                <a:latin typeface="arial" panose="020B0604020202020204" pitchFamily="34" charset="0"/>
              </a:rPr>
              <a:t>: </a:t>
            </a:r>
            <a:r>
              <a:rPr lang="en-US" sz="2800" b="1" i="0" dirty="0">
                <a:solidFill>
                  <a:srgbClr val="202124"/>
                </a:solidFill>
                <a:effectLst/>
                <a:latin typeface="arial" panose="020B0604020202020204" pitchFamily="34" charset="0"/>
              </a:rPr>
              <a:t>The outcomes which make necessary the happening of an event in a trial</a:t>
            </a:r>
            <a:r>
              <a:rPr lang="en-US" sz="2800" b="0" i="0" dirty="0">
                <a:solidFill>
                  <a:srgbClr val="202124"/>
                </a:solidFill>
                <a:effectLst/>
                <a:latin typeface="arial" panose="020B0604020202020204" pitchFamily="34" charset="0"/>
              </a:rPr>
              <a:t> are called favorable </a:t>
            </a:r>
            <a:r>
              <a:rPr lang="en-US" sz="2800" b="1" i="0" dirty="0">
                <a:solidFill>
                  <a:srgbClr val="202124"/>
                </a:solidFill>
                <a:effectLst/>
                <a:latin typeface="arial" panose="020B0604020202020204" pitchFamily="34" charset="0"/>
              </a:rPr>
              <a:t>events</a:t>
            </a:r>
            <a:r>
              <a:rPr lang="en-US" sz="2800" b="0" i="0" dirty="0">
                <a:solidFill>
                  <a:srgbClr val="202124"/>
                </a:solidFill>
                <a:effectLst/>
                <a:latin typeface="arial" panose="020B0604020202020204" pitchFamily="34" charset="0"/>
              </a:rPr>
              <a:t>. For example; if two dice are thrown, the number of favorable events of getting a sum 5 is four, i.e., (1, 4), (2, 3), (3, 2) and (4, 1)</a:t>
            </a:r>
            <a:endParaRPr lang="en-IN" sz="2800" dirty="0"/>
          </a:p>
        </p:txBody>
      </p:sp>
      <p:sp>
        <p:nvSpPr>
          <p:cNvPr id="3" name="TextBox 2">
            <a:extLst>
              <a:ext uri="{FF2B5EF4-FFF2-40B4-BE49-F238E27FC236}">
                <a16:creationId xmlns:a16="http://schemas.microsoft.com/office/drawing/2014/main" id="{C0B8FE7F-6C17-44ED-A5B2-6B48C0C9F661}"/>
              </a:ext>
            </a:extLst>
          </p:cNvPr>
          <p:cNvSpPr txBox="1"/>
          <p:nvPr/>
        </p:nvSpPr>
        <p:spPr>
          <a:xfrm flipH="1">
            <a:off x="662608" y="3802011"/>
            <a:ext cx="10946295" cy="2677656"/>
          </a:xfrm>
          <a:prstGeom prst="rect">
            <a:avLst/>
          </a:prstGeom>
          <a:noFill/>
        </p:spPr>
        <p:txBody>
          <a:bodyPr wrap="square" rtlCol="0">
            <a:spAutoFit/>
          </a:bodyPr>
          <a:lstStyle/>
          <a:p>
            <a:pPr algn="just"/>
            <a:r>
              <a:rPr lang="en-US" sz="2400" b="0" i="0">
                <a:solidFill>
                  <a:srgbClr val="333333"/>
                </a:solidFill>
                <a:effectLst/>
                <a:latin typeface="Roboto" panose="020B0604020202020204" pitchFamily="2" charset="0"/>
              </a:rPr>
              <a:t>In probability theory, two events are said to be mutually exclusive if they cannot occur at the same time or simultaneously. In other words, </a:t>
            </a:r>
            <a:r>
              <a:rPr lang="en-US" sz="2400" b="1" i="0">
                <a:solidFill>
                  <a:srgbClr val="333333"/>
                </a:solidFill>
                <a:effectLst/>
                <a:latin typeface="Roboto" panose="020B0604020202020204" pitchFamily="2" charset="0"/>
              </a:rPr>
              <a:t>mutually exclusive events</a:t>
            </a:r>
            <a:r>
              <a:rPr lang="en-US" sz="2400" b="0" i="0">
                <a:solidFill>
                  <a:srgbClr val="333333"/>
                </a:solidFill>
                <a:effectLst/>
                <a:latin typeface="Roboto" panose="020B0604020202020204" pitchFamily="2" charset="0"/>
              </a:rPr>
              <a:t> are called disjoint events. If two events are considered disjoint events, then the probability of both events occurring at the same time will be zero.</a:t>
            </a:r>
          </a:p>
          <a:p>
            <a:pPr algn="just"/>
            <a:r>
              <a:rPr lang="en-US" sz="2400" b="0" i="0">
                <a:solidFill>
                  <a:srgbClr val="333333"/>
                </a:solidFill>
                <a:effectLst/>
                <a:latin typeface="Roboto" panose="020B0604020202020204" pitchFamily="2" charset="0"/>
              </a:rPr>
              <a:t>If A and B are the two events, then the probability of disjoint of event A and B is written by:</a:t>
            </a:r>
          </a:p>
          <a:p>
            <a:pPr algn="l"/>
            <a:r>
              <a:rPr lang="en-US" sz="2400" b="1" i="0">
                <a:solidFill>
                  <a:srgbClr val="333333"/>
                </a:solidFill>
                <a:effectLst/>
                <a:latin typeface="Roboto" panose="020B0604020202020204" pitchFamily="2" charset="0"/>
              </a:rPr>
              <a:t>Probability of Disjoint (or) Mutually Exclusive Event = P ( A and B) = 0</a:t>
            </a:r>
            <a:endParaRPr lang="en-US" sz="2400" b="0" i="0">
              <a:solidFill>
                <a:srgbClr val="333333"/>
              </a:solidFill>
              <a:effectLst/>
              <a:latin typeface="Roboto" panose="020B0604020202020204" pitchFamily="2" charset="0"/>
            </a:endParaRPr>
          </a:p>
        </p:txBody>
      </p:sp>
      <p:sp>
        <p:nvSpPr>
          <p:cNvPr id="4" name="TextBox 3">
            <a:extLst>
              <a:ext uri="{FF2B5EF4-FFF2-40B4-BE49-F238E27FC236}">
                <a16:creationId xmlns:a16="http://schemas.microsoft.com/office/drawing/2014/main" id="{AA963253-32BB-4318-B2EC-B6CE8791A200}"/>
              </a:ext>
            </a:extLst>
          </p:cNvPr>
          <p:cNvSpPr txBox="1"/>
          <p:nvPr/>
        </p:nvSpPr>
        <p:spPr>
          <a:xfrm>
            <a:off x="728869" y="3252323"/>
            <a:ext cx="4996070" cy="523220"/>
          </a:xfrm>
          <a:prstGeom prst="rect">
            <a:avLst/>
          </a:prstGeom>
          <a:noFill/>
        </p:spPr>
        <p:txBody>
          <a:bodyPr wrap="square" rtlCol="0">
            <a:spAutoFit/>
          </a:bodyPr>
          <a:lstStyle/>
          <a:p>
            <a:r>
              <a:rPr lang="en-US" sz="2800" b="1" u="sng" dirty="0">
                <a:solidFill>
                  <a:schemeClr val="bg1"/>
                </a:solidFill>
              </a:rPr>
              <a:t>Mutually exclusive events </a:t>
            </a:r>
            <a:r>
              <a:rPr lang="en-US" dirty="0">
                <a:solidFill>
                  <a:schemeClr val="bg1"/>
                </a:solidFill>
              </a:rPr>
              <a:t>;</a:t>
            </a:r>
            <a:endParaRPr lang="en-IN" dirty="0">
              <a:solidFill>
                <a:schemeClr val="bg1"/>
              </a:solidFill>
            </a:endParaRPr>
          </a:p>
        </p:txBody>
      </p:sp>
    </p:spTree>
    <p:extLst>
      <p:ext uri="{BB962C8B-B14F-4D97-AF65-F5344CB8AC3E}">
        <p14:creationId xmlns:p14="http://schemas.microsoft.com/office/powerpoint/2010/main" val="1978456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223759-11D1-491A-BEDE-67A661D78B8C}"/>
              </a:ext>
            </a:extLst>
          </p:cNvPr>
          <p:cNvSpPr txBox="1"/>
          <p:nvPr/>
        </p:nvSpPr>
        <p:spPr>
          <a:xfrm flipH="1">
            <a:off x="933612" y="1311965"/>
            <a:ext cx="9257309" cy="2246769"/>
          </a:xfrm>
          <a:prstGeom prst="rect">
            <a:avLst/>
          </a:prstGeom>
          <a:noFill/>
        </p:spPr>
        <p:txBody>
          <a:bodyPr wrap="square" rtlCol="0">
            <a:spAutoFit/>
          </a:bodyPr>
          <a:lstStyle/>
          <a:p>
            <a:r>
              <a:rPr lang="en-US" sz="2800" b="0" i="0" dirty="0">
                <a:effectLst/>
                <a:latin typeface="Minion Pro"/>
              </a:rPr>
              <a:t>These are those events which are random and have thus an equal likelihood of occurrence. When the outcomes of an </a:t>
            </a:r>
            <a:r>
              <a:rPr lang="en-US" sz="2800" b="0" i="0" u="none" strike="noStrike" dirty="0">
                <a:effectLst/>
                <a:latin typeface="Minion Pro"/>
                <a:hlinkClick r:id="rId2">
                  <a:extLst>
                    <a:ext uri="{A12FA001-AC4F-418D-AE19-62706E023703}">
                      <ahyp:hlinkClr xmlns:ahyp="http://schemas.microsoft.com/office/drawing/2018/hyperlinkcolor" val="tx"/>
                    </a:ext>
                  </a:extLst>
                </a:hlinkClick>
              </a:rPr>
              <a:t>experiment</a:t>
            </a:r>
            <a:r>
              <a:rPr lang="en-US" sz="2800" b="0" i="0" dirty="0">
                <a:effectLst/>
                <a:latin typeface="Minion Pro"/>
              </a:rPr>
              <a:t> are equally likely to happen, they are called </a:t>
            </a:r>
            <a:r>
              <a:rPr lang="en-US" sz="2800" b="0" i="0" dirty="0">
                <a:solidFill>
                  <a:schemeClr val="bg1"/>
                </a:solidFill>
                <a:effectLst/>
                <a:latin typeface="Minion Pro"/>
              </a:rPr>
              <a:t>equally likely events</a:t>
            </a:r>
            <a:r>
              <a:rPr lang="en-US" sz="2800" b="0" i="0" dirty="0">
                <a:effectLst/>
                <a:latin typeface="Minion Pro"/>
              </a:rPr>
              <a:t>. Like during a coin toss you are equally likely to get heads or tails</a:t>
            </a:r>
            <a:endParaRPr lang="en-IN" sz="2800" dirty="0"/>
          </a:p>
        </p:txBody>
      </p:sp>
      <p:sp>
        <p:nvSpPr>
          <p:cNvPr id="3" name="TextBox 2">
            <a:extLst>
              <a:ext uri="{FF2B5EF4-FFF2-40B4-BE49-F238E27FC236}">
                <a16:creationId xmlns:a16="http://schemas.microsoft.com/office/drawing/2014/main" id="{D7F08B69-B868-4148-A481-B5C065C9A892}"/>
              </a:ext>
            </a:extLst>
          </p:cNvPr>
          <p:cNvSpPr txBox="1"/>
          <p:nvPr/>
        </p:nvSpPr>
        <p:spPr>
          <a:xfrm>
            <a:off x="933613" y="596397"/>
            <a:ext cx="4558749" cy="523220"/>
          </a:xfrm>
          <a:prstGeom prst="rect">
            <a:avLst/>
          </a:prstGeom>
          <a:noFill/>
        </p:spPr>
        <p:txBody>
          <a:bodyPr wrap="square" rtlCol="0">
            <a:spAutoFit/>
          </a:bodyPr>
          <a:lstStyle/>
          <a:p>
            <a:r>
              <a:rPr lang="en-US" sz="2800" b="1" u="sng" dirty="0">
                <a:solidFill>
                  <a:schemeClr val="bg1"/>
                </a:solidFill>
              </a:rPr>
              <a:t>Equally likely events </a:t>
            </a:r>
            <a:r>
              <a:rPr lang="en-US" dirty="0"/>
              <a:t>;</a:t>
            </a:r>
            <a:endParaRPr lang="en-IN" dirty="0"/>
          </a:p>
        </p:txBody>
      </p:sp>
      <p:sp>
        <p:nvSpPr>
          <p:cNvPr id="4" name="TextBox 3">
            <a:extLst>
              <a:ext uri="{FF2B5EF4-FFF2-40B4-BE49-F238E27FC236}">
                <a16:creationId xmlns:a16="http://schemas.microsoft.com/office/drawing/2014/main" id="{FC09110C-8AD3-44D0-96CF-010B29070358}"/>
              </a:ext>
            </a:extLst>
          </p:cNvPr>
          <p:cNvSpPr txBox="1"/>
          <p:nvPr/>
        </p:nvSpPr>
        <p:spPr>
          <a:xfrm>
            <a:off x="933612" y="3751082"/>
            <a:ext cx="3935895" cy="523220"/>
          </a:xfrm>
          <a:prstGeom prst="rect">
            <a:avLst/>
          </a:prstGeom>
          <a:noFill/>
        </p:spPr>
        <p:txBody>
          <a:bodyPr wrap="square" rtlCol="0">
            <a:spAutoFit/>
          </a:bodyPr>
          <a:lstStyle/>
          <a:p>
            <a:r>
              <a:rPr lang="en-US" sz="2800" b="1" u="sng" dirty="0">
                <a:solidFill>
                  <a:schemeClr val="bg1"/>
                </a:solidFill>
              </a:rPr>
              <a:t>Independent events ;</a:t>
            </a:r>
            <a:endParaRPr lang="en-IN" sz="2800" b="1" u="sng" dirty="0">
              <a:solidFill>
                <a:schemeClr val="bg1"/>
              </a:solidFill>
            </a:endParaRPr>
          </a:p>
        </p:txBody>
      </p:sp>
      <p:sp>
        <p:nvSpPr>
          <p:cNvPr id="5" name="TextBox 4">
            <a:extLst>
              <a:ext uri="{FF2B5EF4-FFF2-40B4-BE49-F238E27FC236}">
                <a16:creationId xmlns:a16="http://schemas.microsoft.com/office/drawing/2014/main" id="{95D9B1D9-89BE-4F4C-81EE-6FB914412453}"/>
              </a:ext>
            </a:extLst>
          </p:cNvPr>
          <p:cNvSpPr txBox="1"/>
          <p:nvPr/>
        </p:nvSpPr>
        <p:spPr>
          <a:xfrm>
            <a:off x="913070" y="4466650"/>
            <a:ext cx="9416336" cy="1384995"/>
          </a:xfrm>
          <a:prstGeom prst="rect">
            <a:avLst/>
          </a:prstGeom>
          <a:noFill/>
        </p:spPr>
        <p:txBody>
          <a:bodyPr wrap="square" rtlCol="0">
            <a:spAutoFit/>
          </a:bodyPr>
          <a:lstStyle/>
          <a:p>
            <a:r>
              <a:rPr lang="en-US" sz="2800" b="0" i="0" dirty="0">
                <a:effectLst/>
                <a:latin typeface="arial" panose="020B0604020202020204" pitchFamily="34" charset="0"/>
              </a:rPr>
              <a:t>Two events are independent </a:t>
            </a:r>
            <a:r>
              <a:rPr lang="en-US" sz="2800" b="1" i="0" dirty="0">
                <a:effectLst/>
                <a:latin typeface="arial" panose="020B0604020202020204" pitchFamily="34" charset="0"/>
              </a:rPr>
              <a:t>if the occurrence of one event does not affect the chances of the occurrence of the other event</a:t>
            </a:r>
            <a:endParaRPr lang="en-IN" sz="2800" dirty="0"/>
          </a:p>
        </p:txBody>
      </p:sp>
    </p:spTree>
    <p:extLst>
      <p:ext uri="{BB962C8B-B14F-4D97-AF65-F5344CB8AC3E}">
        <p14:creationId xmlns:p14="http://schemas.microsoft.com/office/powerpoint/2010/main" val="3376701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34BB0-AEB5-4C0F-ABDC-FCEA964BE655}"/>
              </a:ext>
            </a:extLst>
          </p:cNvPr>
          <p:cNvSpPr>
            <a:spLocks noGrp="1"/>
          </p:cNvSpPr>
          <p:nvPr>
            <p:ph type="title"/>
          </p:nvPr>
        </p:nvSpPr>
        <p:spPr/>
        <p:txBody>
          <a:bodyPr/>
          <a:lstStyle/>
          <a:p>
            <a:r>
              <a:rPr lang="en-US" dirty="0"/>
              <a:t>PROBABILITY</a:t>
            </a:r>
            <a:endParaRPr lang="en-IN" dirty="0"/>
          </a:p>
        </p:txBody>
      </p:sp>
      <p:sp>
        <p:nvSpPr>
          <p:cNvPr id="3" name="TextBox 2">
            <a:extLst>
              <a:ext uri="{FF2B5EF4-FFF2-40B4-BE49-F238E27FC236}">
                <a16:creationId xmlns:a16="http://schemas.microsoft.com/office/drawing/2014/main" id="{D256454B-747D-4768-A0A1-3155F98A8D48}"/>
              </a:ext>
            </a:extLst>
          </p:cNvPr>
          <p:cNvSpPr txBox="1"/>
          <p:nvPr/>
        </p:nvSpPr>
        <p:spPr>
          <a:xfrm>
            <a:off x="680321" y="2090172"/>
            <a:ext cx="7447722" cy="2677656"/>
          </a:xfrm>
          <a:prstGeom prst="rect">
            <a:avLst/>
          </a:prstGeom>
          <a:noFill/>
        </p:spPr>
        <p:txBody>
          <a:bodyPr wrap="square" rtlCol="0">
            <a:spAutoFit/>
          </a:bodyPr>
          <a:lstStyle/>
          <a:p>
            <a:r>
              <a:rPr lang="en-US" sz="2400" b="1" i="0" dirty="0">
                <a:solidFill>
                  <a:srgbClr val="202124"/>
                </a:solidFill>
                <a:effectLst/>
                <a:latin typeface="arial" panose="020B0604020202020204" pitchFamily="34" charset="0"/>
              </a:rPr>
              <a:t>With probability being the likelihood of an outcome or event, one can say that the theoretical probability of an event is the number of outcomes of the event divided by the number of possible outcomes. Thus probability refers to the likelihood or relative frequency for something to happen </a:t>
            </a:r>
            <a:endParaRPr lang="en-IN" sz="2400" b="1" dirty="0"/>
          </a:p>
        </p:txBody>
      </p:sp>
      <p:sp>
        <p:nvSpPr>
          <p:cNvPr id="5" name="TextBox 4">
            <a:extLst>
              <a:ext uri="{FF2B5EF4-FFF2-40B4-BE49-F238E27FC236}">
                <a16:creationId xmlns:a16="http://schemas.microsoft.com/office/drawing/2014/main" id="{39AC4BF6-D732-402C-90AD-32520C531373}"/>
              </a:ext>
            </a:extLst>
          </p:cNvPr>
          <p:cNvSpPr txBox="1"/>
          <p:nvPr/>
        </p:nvSpPr>
        <p:spPr>
          <a:xfrm>
            <a:off x="680321" y="4767828"/>
            <a:ext cx="6462601" cy="1384995"/>
          </a:xfrm>
          <a:prstGeom prst="rect">
            <a:avLst/>
          </a:prstGeom>
          <a:noFill/>
        </p:spPr>
        <p:txBody>
          <a:bodyPr wrap="square" rtlCol="0">
            <a:spAutoFit/>
          </a:bodyPr>
          <a:lstStyle/>
          <a:p>
            <a:r>
              <a:rPr lang="en-US" sz="2800" b="1" i="0" dirty="0">
                <a:effectLst/>
                <a:latin typeface="arial" panose="020B0604020202020204" pitchFamily="34" charset="0"/>
              </a:rPr>
              <a:t>Mathematically, it looks like this: P(E) = favorable outcomes/total outcomes</a:t>
            </a:r>
            <a:r>
              <a:rPr lang="en-US" b="0" i="0" dirty="0">
                <a:solidFill>
                  <a:srgbClr val="202124"/>
                </a:solidFill>
                <a:effectLst/>
                <a:latin typeface="arial" panose="020B0604020202020204" pitchFamily="34" charset="0"/>
              </a:rPr>
              <a:t>.</a:t>
            </a:r>
            <a:endParaRPr lang="en-IN" dirty="0"/>
          </a:p>
        </p:txBody>
      </p:sp>
    </p:spTree>
    <p:extLst>
      <p:ext uri="{BB962C8B-B14F-4D97-AF65-F5344CB8AC3E}">
        <p14:creationId xmlns:p14="http://schemas.microsoft.com/office/powerpoint/2010/main" val="2065208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5F888-52E9-415B-92DC-AAA9268B6B33}"/>
              </a:ext>
            </a:extLst>
          </p:cNvPr>
          <p:cNvSpPr>
            <a:spLocks noGrp="1"/>
          </p:cNvSpPr>
          <p:nvPr>
            <p:ph type="title"/>
          </p:nvPr>
        </p:nvSpPr>
        <p:spPr/>
        <p:txBody>
          <a:bodyPr/>
          <a:lstStyle/>
          <a:p>
            <a:r>
              <a:rPr lang="en-US" b="1" u="sng" dirty="0"/>
              <a:t>THERMODYNAMIC PROBABILITY </a:t>
            </a:r>
            <a:r>
              <a:rPr lang="en-US" dirty="0"/>
              <a:t>:</a:t>
            </a:r>
            <a:endParaRPr lang="en-IN" dirty="0"/>
          </a:p>
        </p:txBody>
      </p:sp>
      <p:sp>
        <p:nvSpPr>
          <p:cNvPr id="3" name="Content Placeholder 2">
            <a:extLst>
              <a:ext uri="{FF2B5EF4-FFF2-40B4-BE49-F238E27FC236}">
                <a16:creationId xmlns:a16="http://schemas.microsoft.com/office/drawing/2014/main" id="{1FC45C2F-E511-46F0-A7EA-A3039FA65E0B}"/>
              </a:ext>
            </a:extLst>
          </p:cNvPr>
          <p:cNvSpPr>
            <a:spLocks noGrp="1"/>
          </p:cNvSpPr>
          <p:nvPr>
            <p:ph idx="1"/>
          </p:nvPr>
        </p:nvSpPr>
        <p:spPr/>
        <p:txBody>
          <a:bodyPr/>
          <a:lstStyle/>
          <a:p>
            <a:r>
              <a:rPr lang="en-US" sz="2800" b="1" dirty="0">
                <a:latin typeface="-apple-system"/>
              </a:rPr>
              <a:t>Thermodynamic probability is the number of microstates corresponding to a given </a:t>
            </a:r>
            <a:r>
              <a:rPr lang="en-US" sz="2800" b="1" dirty="0" err="1">
                <a:latin typeface="-apple-system"/>
              </a:rPr>
              <a:t>macrostate</a:t>
            </a:r>
            <a:r>
              <a:rPr lang="en-US" sz="2800" b="1" dirty="0">
                <a:latin typeface="-apple-system"/>
              </a:rPr>
              <a:t> when we dealing with the distribution of molecules .</a:t>
            </a:r>
          </a:p>
          <a:p>
            <a:r>
              <a:rPr lang="en-US" sz="2800" b="1" dirty="0">
                <a:latin typeface="-apple-system"/>
              </a:rPr>
              <a:t>In other </a:t>
            </a:r>
            <a:r>
              <a:rPr lang="en-US" sz="2800" b="1" dirty="0" err="1">
                <a:latin typeface="-apple-system"/>
              </a:rPr>
              <a:t>words,</a:t>
            </a:r>
            <a:r>
              <a:rPr lang="en-US" sz="2800" b="1" dirty="0" err="1">
                <a:latin typeface="arial" panose="020B0604020202020204" pitchFamily="34" charset="0"/>
              </a:rPr>
              <a:t>The</a:t>
            </a:r>
            <a:r>
              <a:rPr lang="en-US" sz="2800" b="1" dirty="0">
                <a:latin typeface="arial" panose="020B0604020202020204" pitchFamily="34" charset="0"/>
              </a:rPr>
              <a:t> thermodynamic probability (denoted by W) is equal to the number of micro-states which realize a given microstate  am</a:t>
            </a:r>
            <a:r>
              <a:rPr lang="en-US" sz="2800" b="1" dirty="0">
                <a:latin typeface="-apple-system"/>
              </a:rPr>
              <a:t>ongst an extremely large number of energy levels</a:t>
            </a:r>
            <a:r>
              <a:rPr lang="en-US" dirty="0">
                <a:solidFill>
                  <a:srgbClr val="282829"/>
                </a:solidFill>
                <a:latin typeface="-apple-system"/>
              </a:rPr>
              <a:t>.</a:t>
            </a:r>
            <a:endParaRPr lang="en-IN" dirty="0"/>
          </a:p>
        </p:txBody>
      </p:sp>
    </p:spTree>
    <p:extLst>
      <p:ext uri="{BB962C8B-B14F-4D97-AF65-F5344CB8AC3E}">
        <p14:creationId xmlns:p14="http://schemas.microsoft.com/office/powerpoint/2010/main" val="2776601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31B7E-344E-40EB-80AC-7D763BA57C20}"/>
              </a:ext>
            </a:extLst>
          </p:cNvPr>
          <p:cNvSpPr>
            <a:spLocks noGrp="1"/>
          </p:cNvSpPr>
          <p:nvPr>
            <p:ph type="title"/>
          </p:nvPr>
        </p:nvSpPr>
        <p:spPr>
          <a:xfrm>
            <a:off x="680322" y="753228"/>
            <a:ext cx="9403246" cy="1080938"/>
          </a:xfrm>
        </p:spPr>
        <p:txBody>
          <a:bodyPr/>
          <a:lstStyle/>
          <a:p>
            <a:r>
              <a:rPr lang="en-US" dirty="0"/>
              <a:t>Formula of thermodynamic probability</a:t>
            </a:r>
            <a:endParaRPr lang="en-IN" dirty="0"/>
          </a:p>
        </p:txBody>
      </p:sp>
      <p:sp>
        <p:nvSpPr>
          <p:cNvPr id="3" name="Content Placeholder 2">
            <a:extLst>
              <a:ext uri="{FF2B5EF4-FFF2-40B4-BE49-F238E27FC236}">
                <a16:creationId xmlns:a16="http://schemas.microsoft.com/office/drawing/2014/main" id="{019572C1-A67F-4B1B-9421-EDE3EEF0EB27}"/>
              </a:ext>
            </a:extLst>
          </p:cNvPr>
          <p:cNvSpPr>
            <a:spLocks noGrp="1"/>
          </p:cNvSpPr>
          <p:nvPr>
            <p:ph idx="1"/>
          </p:nvPr>
        </p:nvSpPr>
        <p:spPr>
          <a:xfrm>
            <a:off x="12192000" y="1629342"/>
            <a:ext cx="225287" cy="3599316"/>
          </a:xfrm>
        </p:spPr>
        <p:txBody>
          <a:bodyPr/>
          <a:lstStyle/>
          <a:p>
            <a:endParaRPr lang="en-IN" dirty="0"/>
          </a:p>
        </p:txBody>
      </p:sp>
      <p:pic>
        <p:nvPicPr>
          <p:cNvPr id="1026" name="Picture 2" descr="Concept of Probability AS3105 Astrophysical Processes 1 Dhani Herdiwijaya.  - ppt download">
            <a:extLst>
              <a:ext uri="{FF2B5EF4-FFF2-40B4-BE49-F238E27FC236}">
                <a16:creationId xmlns:a16="http://schemas.microsoft.com/office/drawing/2014/main" id="{13F1F61C-33AE-4976-854B-1F2027E215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2956" y="2213113"/>
            <a:ext cx="6798365" cy="3931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524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63DA6-6746-4B0B-AD9D-0731604C2A58}"/>
              </a:ext>
            </a:extLst>
          </p:cNvPr>
          <p:cNvSpPr>
            <a:spLocks noGrp="1"/>
          </p:cNvSpPr>
          <p:nvPr>
            <p:ph type="title"/>
          </p:nvPr>
        </p:nvSpPr>
        <p:spPr/>
        <p:txBody>
          <a:bodyPr>
            <a:normAutofit/>
          </a:bodyPr>
          <a:lstStyle/>
          <a:p>
            <a:r>
              <a:rPr lang="en-US" b="1" u="sng" dirty="0"/>
              <a:t>Constraints</a:t>
            </a:r>
            <a:endParaRPr lang="en-IN" b="1" u="sng" dirty="0"/>
          </a:p>
        </p:txBody>
      </p:sp>
      <p:sp>
        <p:nvSpPr>
          <p:cNvPr id="3" name="Content Placeholder 2">
            <a:extLst>
              <a:ext uri="{FF2B5EF4-FFF2-40B4-BE49-F238E27FC236}">
                <a16:creationId xmlns:a16="http://schemas.microsoft.com/office/drawing/2014/main" id="{71038AEA-306C-4B71-AC52-A051E3B1EC0B}"/>
              </a:ext>
            </a:extLst>
          </p:cNvPr>
          <p:cNvSpPr>
            <a:spLocks noGrp="1"/>
          </p:cNvSpPr>
          <p:nvPr>
            <p:ph idx="1"/>
          </p:nvPr>
        </p:nvSpPr>
        <p:spPr/>
        <p:txBody>
          <a:bodyPr>
            <a:normAutofit/>
          </a:bodyPr>
          <a:lstStyle/>
          <a:p>
            <a:r>
              <a:rPr lang="en-US" sz="3200" b="0" i="0" dirty="0">
                <a:solidFill>
                  <a:srgbClr val="202124"/>
                </a:solidFill>
                <a:effectLst/>
                <a:latin typeface="arial" panose="020B0604020202020204" pitchFamily="34" charset="0"/>
              </a:rPr>
              <a:t>In classical mechanics, a constraint on a system is </a:t>
            </a:r>
            <a:r>
              <a:rPr lang="en-US" sz="3200" b="1" i="0" dirty="0">
                <a:solidFill>
                  <a:srgbClr val="202124"/>
                </a:solidFill>
                <a:effectLst/>
                <a:latin typeface="arial" panose="020B0604020202020204" pitchFamily="34" charset="0"/>
              </a:rPr>
              <a:t>a parameter that the system must obey</a:t>
            </a:r>
            <a:r>
              <a:rPr lang="en-US" sz="3200" b="0" i="0" dirty="0">
                <a:solidFill>
                  <a:srgbClr val="202124"/>
                </a:solidFill>
                <a:effectLst/>
                <a:latin typeface="arial" panose="020B0604020202020204" pitchFamily="34" charset="0"/>
              </a:rPr>
              <a:t>. </a:t>
            </a:r>
          </a:p>
          <a:p>
            <a:r>
              <a:rPr lang="en-US" sz="3200" dirty="0">
                <a:solidFill>
                  <a:srgbClr val="202124"/>
                </a:solidFill>
                <a:latin typeface="arial" panose="020B0604020202020204" pitchFamily="34" charset="0"/>
              </a:rPr>
              <a:t>In other words, the conditions or restrictions which must be obeyed by a system are called constraints</a:t>
            </a:r>
          </a:p>
          <a:p>
            <a:pPr marL="0" indent="0">
              <a:buNone/>
            </a:pPr>
            <a:r>
              <a:rPr lang="en-US" sz="2800" dirty="0">
                <a:solidFill>
                  <a:srgbClr val="202124"/>
                </a:solidFill>
                <a:latin typeface="arial" panose="020B0604020202020204" pitchFamily="34" charset="0"/>
              </a:rPr>
              <a:t> </a:t>
            </a:r>
            <a:endParaRPr lang="en-IN" sz="2800" dirty="0"/>
          </a:p>
        </p:txBody>
      </p:sp>
    </p:spTree>
    <p:extLst>
      <p:ext uri="{BB962C8B-B14F-4D97-AF65-F5344CB8AC3E}">
        <p14:creationId xmlns:p14="http://schemas.microsoft.com/office/powerpoint/2010/main" val="1881353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Basic ideas of statistical physics - ppt video online download">
            <a:extLst>
              <a:ext uri="{FF2B5EF4-FFF2-40B4-BE49-F238E27FC236}">
                <a16:creationId xmlns:a16="http://schemas.microsoft.com/office/drawing/2014/main" id="{C98DCAD3-A9B4-44E6-8E18-F16705BB96B4}"/>
              </a:ext>
            </a:extLst>
          </p:cNvPr>
          <p:cNvSpPr>
            <a:spLocks noChangeAspect="1" noChangeArrowheads="1"/>
          </p:cNvSpPr>
          <p:nvPr/>
        </p:nvSpPr>
        <p:spPr bwMode="auto">
          <a:xfrm>
            <a:off x="5987333" y="3350647"/>
            <a:ext cx="319819" cy="27683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52" name="Picture 4" descr="Basic ideas of statistical physics - ppt video online download">
            <a:extLst>
              <a:ext uri="{FF2B5EF4-FFF2-40B4-BE49-F238E27FC236}">
                <a16:creationId xmlns:a16="http://schemas.microsoft.com/office/drawing/2014/main" id="{67DB1B0D-5AC5-4B92-B5F5-A573EF7172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070" y="314648"/>
            <a:ext cx="11529390" cy="6228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0540748"/>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168</TotalTime>
  <Words>903</Words>
  <Application>Microsoft Office PowerPoint</Application>
  <PresentationFormat>Widescreen</PresentationFormat>
  <Paragraphs>44</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-apple-system</vt:lpstr>
      <vt:lpstr>Arial</vt:lpstr>
      <vt:lpstr>Arial</vt:lpstr>
      <vt:lpstr>Minion Pro</vt:lpstr>
      <vt:lpstr>Roboto</vt:lpstr>
      <vt:lpstr>Trebuchet MS</vt:lpstr>
      <vt:lpstr>Berlin</vt:lpstr>
      <vt:lpstr>DEPARTMENT OF PHYSICS </vt:lpstr>
      <vt:lpstr>COURSE NAME:- STATISTICAL AND THERMAL PHYSICS  COURSE CODE:- PHYS201TH</vt:lpstr>
      <vt:lpstr>CONTENT</vt:lpstr>
      <vt:lpstr>INTRODUCTION TO STATISTICAL PHYSICS</vt:lpstr>
      <vt:lpstr>TYPES OF STATISTICAL PHYSICS</vt:lpstr>
      <vt:lpstr>EVENTS</vt:lpstr>
      <vt:lpstr>PowerPoint Presentation</vt:lpstr>
      <vt:lpstr>PowerPoint Presentation</vt:lpstr>
      <vt:lpstr>PROBABILITY</vt:lpstr>
      <vt:lpstr>THERMODYNAMIC PROBABILITY :</vt:lpstr>
      <vt:lpstr>Formula of thermodynamic probability</vt:lpstr>
      <vt:lpstr>Constraints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PHYSICS</dc:title>
  <dc:creator>hp</dc:creator>
  <cp:lastModifiedBy>Svastik   Kanwar</cp:lastModifiedBy>
  <cp:revision>9</cp:revision>
  <dcterms:created xsi:type="dcterms:W3CDTF">2022-02-12T06:16:40Z</dcterms:created>
  <dcterms:modified xsi:type="dcterms:W3CDTF">2022-07-18T08:01:10Z</dcterms:modified>
</cp:coreProperties>
</file>